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Serbest Form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Serbest Form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Başlık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7" name="16 Alt Başlık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30" name="29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19" name="1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7" name="2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Serbest Form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Serbest Form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B050"/>
            </a:gs>
            <a:gs pos="30000">
              <a:schemeClr val="bg2">
                <a:shade val="60000"/>
                <a:satMod val="150000"/>
              </a:schemeClr>
            </a:gs>
            <a:gs pos="100000">
              <a:schemeClr val="bg2">
                <a:tint val="83000"/>
                <a:satMod val="2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Serbest Form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Serbest Form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0" name="29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5.05.2020</a:t>
            </a:fld>
            <a:endParaRPr lang="tr-TR"/>
          </a:p>
        </p:txBody>
      </p:sp>
      <p:sp>
        <p:nvSpPr>
          <p:cNvPr id="22" name="21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8" name="17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wkFykRERTcspm7EKBO1xgg" TargetMode="External"/><Relationship Id="rId2" Type="http://schemas.openxmlformats.org/officeDocument/2006/relationships/hyperlink" Target="https://www.youtube.com/watch?v=AhY6vERjhK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unus3434/18MY24005_yunusclb" TargetMode="External"/><Relationship Id="rId4" Type="http://schemas.openxmlformats.org/officeDocument/2006/relationships/hyperlink" Target="https://www.mobilhanem.com/kotlin-egitimler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us\Desktop\okannn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8640"/>
            <a:ext cx="4104456" cy="30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etin kutusu"/>
          <p:cNvSpPr txBox="1"/>
          <p:nvPr/>
        </p:nvSpPr>
        <p:spPr>
          <a:xfrm>
            <a:off x="2786050" y="3643314"/>
            <a:ext cx="3181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MESLEK  YÜKSEK OKULU </a:t>
            </a:r>
          </a:p>
          <a:p>
            <a:pPr algn="ctr"/>
            <a:r>
              <a:rPr lang="tr-TR" b="1" dirty="0" smtClean="0">
                <a:solidFill>
                  <a:schemeClr val="bg1"/>
                </a:solidFill>
              </a:rPr>
              <a:t>MEKATRONİK BÖLÜMÜ</a:t>
            </a:r>
          </a:p>
          <a:p>
            <a:pPr algn="ctr"/>
            <a:endParaRPr lang="tr-TR" b="1" dirty="0" smtClean="0">
              <a:solidFill>
                <a:schemeClr val="bg1"/>
              </a:solidFill>
            </a:endParaRPr>
          </a:p>
          <a:p>
            <a:pPr algn="ctr"/>
            <a:r>
              <a:rPr lang="tr-TR" b="1" dirty="0" smtClean="0">
                <a:solidFill>
                  <a:schemeClr val="bg1"/>
                </a:solidFill>
              </a:rPr>
              <a:t>OTEL UYGULAMASI</a:t>
            </a:r>
            <a:endParaRPr lang="tr-TR" b="1" dirty="0" smtClean="0">
              <a:solidFill>
                <a:schemeClr val="bg1"/>
              </a:solidFill>
            </a:endParaRPr>
          </a:p>
          <a:p>
            <a:pPr algn="ctr"/>
            <a:endParaRPr lang="tr-TR" b="1" dirty="0" smtClean="0">
              <a:solidFill>
                <a:schemeClr val="bg1"/>
              </a:solidFill>
            </a:endParaRPr>
          </a:p>
          <a:p>
            <a:pPr algn="ctr"/>
            <a:r>
              <a:rPr lang="tr-TR" b="1" dirty="0" smtClean="0">
                <a:solidFill>
                  <a:schemeClr val="bg1"/>
                </a:solidFill>
              </a:rPr>
              <a:t>YUNUS EMRE ÇELEBİ</a:t>
            </a:r>
          </a:p>
          <a:p>
            <a:pPr algn="ctr"/>
            <a:r>
              <a:rPr lang="tr-TR" b="1" dirty="0" smtClean="0">
                <a:solidFill>
                  <a:schemeClr val="bg1"/>
                </a:solidFill>
              </a:rPr>
              <a:t>18MY24005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RESTORAN – BAR SAYFASI 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446" y="1643050"/>
            <a:ext cx="2089713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571472" y="1928802"/>
            <a:ext cx="4643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Hizmetler sayfasında bulunan Restoran – Bar butonuna bastığımızda otelin hizmetlerinden yararlanabileceğimiz açık büfe ve barın görsellerine ulaşabilmekteyiz.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Görsel bilgi vermek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kullandım.</a:t>
            </a:r>
          </a:p>
          <a:p>
            <a:endParaRPr lang="tr-T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SPA – WELNESS 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5" name="4 İçerik Yer Tutucusu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446" y="1643050"/>
            <a:ext cx="2096236" cy="4525963"/>
          </a:xfrm>
        </p:spPr>
      </p:pic>
      <p:sp>
        <p:nvSpPr>
          <p:cNvPr id="7" name="6 Metin kutusu"/>
          <p:cNvSpPr txBox="1"/>
          <p:nvPr/>
        </p:nvSpPr>
        <p:spPr>
          <a:xfrm>
            <a:off x="500034" y="2143116"/>
            <a:ext cx="450059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Hizmetler sayfasında bulunan </a:t>
            </a:r>
            <a:r>
              <a:rPr lang="tr-TR" sz="2400" b="1" dirty="0" smtClean="0">
                <a:solidFill>
                  <a:schemeClr val="bg1"/>
                </a:solidFill>
              </a:rPr>
              <a:t>SPA  </a:t>
            </a:r>
            <a:r>
              <a:rPr lang="tr-TR" sz="2400" b="1" dirty="0" smtClean="0">
                <a:solidFill>
                  <a:schemeClr val="bg1"/>
                </a:solidFill>
              </a:rPr>
              <a:t>– </a:t>
            </a:r>
            <a:r>
              <a:rPr lang="tr-TR" sz="2400" b="1" dirty="0" smtClean="0">
                <a:solidFill>
                  <a:schemeClr val="bg1"/>
                </a:solidFill>
              </a:rPr>
              <a:t>WELNESS </a:t>
            </a:r>
            <a:r>
              <a:rPr lang="tr-TR" sz="2400" b="1" dirty="0" smtClean="0">
                <a:solidFill>
                  <a:schemeClr val="bg1"/>
                </a:solidFill>
              </a:rPr>
              <a:t>butonuna bastığımızda otelin hizmetlerinden yararlanabileceğimiz </a:t>
            </a:r>
            <a:r>
              <a:rPr lang="tr-TR" sz="2400" b="1" dirty="0" smtClean="0">
                <a:solidFill>
                  <a:schemeClr val="bg1"/>
                </a:solidFill>
              </a:rPr>
              <a:t>masaj , hamam ve sauna </a:t>
            </a:r>
            <a:r>
              <a:rPr lang="tr-TR" sz="2400" b="1" dirty="0" smtClean="0">
                <a:solidFill>
                  <a:schemeClr val="bg1"/>
                </a:solidFill>
              </a:rPr>
              <a:t>görsellerine ulaşabilmekteyiz</a:t>
            </a:r>
            <a:r>
              <a:rPr lang="tr-TR" sz="2400" b="1" dirty="0" smtClean="0">
                <a:solidFill>
                  <a:schemeClr val="bg1"/>
                </a:solidFill>
              </a:rPr>
              <a:t>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Görsel bilgi vermek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HAVUZ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8" y="1500174"/>
            <a:ext cx="2118759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500034" y="1500174"/>
            <a:ext cx="464347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Hizmetler sayfasında bulunan </a:t>
            </a:r>
            <a:r>
              <a:rPr lang="tr-TR" sz="2400" b="1" dirty="0" smtClean="0">
                <a:solidFill>
                  <a:schemeClr val="bg1"/>
                </a:solidFill>
              </a:rPr>
              <a:t>HAVUZ butonuna </a:t>
            </a:r>
            <a:r>
              <a:rPr lang="tr-TR" sz="2400" b="1" dirty="0" smtClean="0">
                <a:solidFill>
                  <a:schemeClr val="bg1"/>
                </a:solidFill>
              </a:rPr>
              <a:t>bastığımızda otelin hizmetlerinden </a:t>
            </a:r>
            <a:r>
              <a:rPr lang="tr-TR" sz="2400" b="1" dirty="0" smtClean="0">
                <a:solidFill>
                  <a:schemeClr val="bg1"/>
                </a:solidFill>
              </a:rPr>
              <a:t>yararlanabildiğimiz olimpik açık havuzumuza ve kapalı havuzumuza ulaşabilmekteyiz.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Görsel bilgi vermek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FITNESS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84" y="1571612"/>
            <a:ext cx="2127098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714348" y="1643050"/>
            <a:ext cx="478634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Hizmetler sayfasında bulunan </a:t>
            </a:r>
            <a:r>
              <a:rPr lang="tr-TR" sz="2400" b="1" dirty="0" smtClean="0">
                <a:solidFill>
                  <a:schemeClr val="bg1"/>
                </a:solidFill>
              </a:rPr>
              <a:t>FITNESS butonuna </a:t>
            </a:r>
            <a:r>
              <a:rPr lang="tr-TR" sz="2400" b="1" dirty="0" smtClean="0">
                <a:solidFill>
                  <a:schemeClr val="bg1"/>
                </a:solidFill>
              </a:rPr>
              <a:t>bastığımızda otelin hizmetlerinden yararlanabileceğimiz </a:t>
            </a:r>
            <a:r>
              <a:rPr lang="tr-TR" sz="2400" b="1" dirty="0" smtClean="0">
                <a:solidFill>
                  <a:schemeClr val="bg1"/>
                </a:solidFill>
              </a:rPr>
              <a:t>FITNESS bölümünün </a:t>
            </a:r>
            <a:r>
              <a:rPr lang="tr-TR" sz="2400" b="1" dirty="0" smtClean="0">
                <a:solidFill>
                  <a:schemeClr val="bg1"/>
                </a:solidFill>
              </a:rPr>
              <a:t>görsellerine ulaşabilmekteyiz</a:t>
            </a:r>
            <a:r>
              <a:rPr lang="tr-TR" sz="2400" b="1" dirty="0" smtClean="0">
                <a:solidFill>
                  <a:schemeClr val="bg1"/>
                </a:solidFill>
              </a:rPr>
              <a:t>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Görsel bilgi vermek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kullandım.</a:t>
            </a:r>
            <a:endParaRPr lang="tr-TR" sz="2400" b="1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İLETİŞİM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60" y="1643050"/>
            <a:ext cx="2098922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500034" y="1714488"/>
            <a:ext cx="5143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Resepsiyon sayfasında bulunan iletişim butonuna tıkladığımızda otelimizin telefon numarasına , adresine , otelin </a:t>
            </a:r>
            <a:r>
              <a:rPr lang="tr-TR" sz="2400" b="1" dirty="0" err="1" smtClean="0">
                <a:solidFill>
                  <a:schemeClr val="bg1"/>
                </a:solidFill>
              </a:rPr>
              <a:t>lokasyonuna</a:t>
            </a:r>
            <a:r>
              <a:rPr lang="tr-TR" sz="2400" b="1" dirty="0" smtClean="0">
                <a:solidFill>
                  <a:schemeClr val="bg1"/>
                </a:solidFill>
              </a:rPr>
              <a:t> ve otelin krokisini görebilirsiniz bu sayede  otelimize kolaylıkla ulaşabilirsiniz. 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Bu sayfamızda iletişim bilgilerini görmek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textview</a:t>
            </a:r>
            <a:r>
              <a:rPr lang="tr-TR" sz="2400" b="1" dirty="0" smtClean="0">
                <a:solidFill>
                  <a:schemeClr val="bg1"/>
                </a:solidFill>
              </a:rPr>
              <a:t> komutunu , kroki bilgisi vermek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komutunu kullandım.</a:t>
            </a:r>
            <a:endParaRPr lang="tr-T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30000">
              <a:schemeClr val="bg2">
                <a:shade val="60000"/>
                <a:satMod val="150000"/>
              </a:schemeClr>
            </a:gs>
            <a:gs pos="100000">
              <a:schemeClr val="bg2">
                <a:tint val="83000"/>
                <a:satMod val="20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14348" y="285728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UYGULAMADAKİ DOSYALARIM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Yunus Emre Çelebi\Desktop\KOTLİN\drawab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76400"/>
            <a:ext cx="4181475" cy="5181600"/>
          </a:xfrm>
          <a:prstGeom prst="rect">
            <a:avLst/>
          </a:prstGeom>
          <a:noFill/>
        </p:spPr>
      </p:pic>
      <p:pic>
        <p:nvPicPr>
          <p:cNvPr id="3075" name="Picture 3" descr="C:\Users\Yunus Emre Çelebi\Desktop\KOTLİN\kotl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643050"/>
            <a:ext cx="4362450" cy="2500330"/>
          </a:xfrm>
          <a:prstGeom prst="rect">
            <a:avLst/>
          </a:prstGeom>
          <a:noFill/>
        </p:spPr>
      </p:pic>
      <p:pic>
        <p:nvPicPr>
          <p:cNvPr id="3076" name="Picture 4" descr="C:\Users\Yunus Emre Çelebi\Desktop\KOTLİN\layou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357694"/>
            <a:ext cx="4357718" cy="234315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KAYNAKÇA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1600200"/>
            <a:ext cx="8929718" cy="4525963"/>
          </a:xfrm>
        </p:spPr>
        <p:txBody>
          <a:bodyPr>
            <a:normAutofit lnSpcReduction="10000"/>
          </a:bodyPr>
          <a:lstStyle/>
          <a:p>
            <a:r>
              <a:rPr lang="tr-TR" u="sng" dirty="0" smtClean="0">
                <a:solidFill>
                  <a:schemeClr val="bg1"/>
                </a:solidFill>
                <a:hlinkClick r:id="rId2"/>
              </a:rPr>
              <a:t>https://www.youtube.com/watch?v=AhY6vERjhKQ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u="sng" dirty="0" smtClean="0">
                <a:solidFill>
                  <a:schemeClr val="bg1"/>
                </a:solidFill>
                <a:hlinkClick r:id="rId3"/>
              </a:rPr>
              <a:t>https://www.youtube.com/channel/UCwkFykRERTcspm7EKBO1xgg</a:t>
            </a:r>
            <a:endParaRPr lang="tr-TR" dirty="0" smtClean="0">
              <a:solidFill>
                <a:schemeClr val="bg1"/>
              </a:solidFill>
            </a:endParaRPr>
          </a:p>
          <a:p>
            <a:r>
              <a:rPr lang="tr-TR" u="sng" dirty="0" smtClean="0">
                <a:solidFill>
                  <a:schemeClr val="bg1"/>
                </a:solidFill>
                <a:hlinkClick r:id="rId4"/>
              </a:rPr>
              <a:t>https://www.mobilhanem.com/kotlin-egitimleri</a:t>
            </a:r>
            <a:r>
              <a:rPr lang="tr-TR" u="sng" dirty="0" smtClean="0">
                <a:solidFill>
                  <a:srgbClr val="0070C0"/>
                </a:solidFill>
                <a:hlinkClick r:id="rId4"/>
              </a:rPr>
              <a:t>/</a:t>
            </a:r>
            <a:endParaRPr lang="tr-TR" dirty="0" smtClean="0">
              <a:solidFill>
                <a:srgbClr val="0070C0"/>
              </a:solidFill>
            </a:endParaRPr>
          </a:p>
          <a:p>
            <a:r>
              <a:rPr lang="tr-TR" b="1" dirty="0" smtClean="0">
                <a:solidFill>
                  <a:srgbClr val="FFFF00"/>
                </a:solidFill>
              </a:rPr>
              <a:t>Nilgün </a:t>
            </a:r>
            <a:r>
              <a:rPr lang="tr-TR" b="1" dirty="0" err="1" smtClean="0">
                <a:solidFill>
                  <a:srgbClr val="FFFF00"/>
                </a:solidFill>
              </a:rPr>
              <a:t>İncereis</a:t>
            </a:r>
            <a:r>
              <a:rPr lang="tr-TR" b="1" dirty="0" smtClean="0">
                <a:solidFill>
                  <a:srgbClr val="FFFF00"/>
                </a:solidFill>
              </a:rPr>
              <a:t> ders </a:t>
            </a:r>
            <a:r>
              <a:rPr lang="tr-TR" b="1" dirty="0" smtClean="0">
                <a:solidFill>
                  <a:srgbClr val="FFFF00"/>
                </a:solidFill>
              </a:rPr>
              <a:t>notları</a:t>
            </a:r>
          </a:p>
          <a:p>
            <a:r>
              <a:rPr lang="tr-TR" b="1" dirty="0" err="1" smtClean="0">
                <a:solidFill>
                  <a:srgbClr val="FFFF00"/>
                </a:solidFill>
              </a:rPr>
              <a:t>Github</a:t>
            </a:r>
            <a:r>
              <a:rPr lang="tr-TR" b="1" dirty="0" smtClean="0">
                <a:solidFill>
                  <a:srgbClr val="FFFF00"/>
                </a:solidFill>
              </a:rPr>
              <a:t> linkim</a:t>
            </a:r>
          </a:p>
          <a:p>
            <a:r>
              <a:rPr lang="tr-TR" dirty="0" smtClean="0">
                <a:hlinkClick r:id="rId5"/>
              </a:rPr>
              <a:t>https://github.com/Yunus3434/18MY24005_yunusclb</a:t>
            </a:r>
            <a:endParaRPr lang="tr-TR" dirty="0" smtClean="0">
              <a:solidFill>
                <a:srgbClr val="FFFF00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ANDROİD STUDİO NEDİR ?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sz="1900" b="1" dirty="0" smtClean="0">
                <a:solidFill>
                  <a:schemeClr val="bg1"/>
                </a:solidFill>
              </a:rPr>
              <a:t>Büyük ve geniş kapsamlı bir program olan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</a:t>
            </a:r>
            <a:r>
              <a:rPr lang="tr-TR" sz="1900" b="1" dirty="0" err="1" smtClean="0">
                <a:solidFill>
                  <a:schemeClr val="bg1"/>
                </a:solidFill>
              </a:rPr>
              <a:t>Studio</a:t>
            </a:r>
            <a:r>
              <a:rPr lang="tr-TR" sz="1900" b="1" dirty="0" smtClean="0">
                <a:solidFill>
                  <a:schemeClr val="bg1"/>
                </a:solidFill>
              </a:rPr>
              <a:t>,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geliştiricilerinin işlemlerini kolaylaştırmak ve onlara karşılaştıkları sorunlarda yardım etmek amacıyla </a:t>
            </a:r>
            <a:r>
              <a:rPr lang="tr-TR" sz="1900" b="1" dirty="0" err="1" smtClean="0">
                <a:solidFill>
                  <a:schemeClr val="bg1"/>
                </a:solidFill>
              </a:rPr>
              <a:t>Google</a:t>
            </a:r>
            <a:r>
              <a:rPr lang="tr-TR" sz="1900" b="1" dirty="0" smtClean="0">
                <a:solidFill>
                  <a:schemeClr val="bg1"/>
                </a:solidFill>
              </a:rPr>
              <a:t> tarafından hazırlanan başarılı ve etkileyici bir programdır</a:t>
            </a:r>
            <a:r>
              <a:rPr lang="tr-TR" sz="1900" b="1" dirty="0" smtClean="0">
                <a:solidFill>
                  <a:schemeClr val="bg1"/>
                </a:solidFill>
              </a:rPr>
              <a:t>.</a:t>
            </a:r>
          </a:p>
          <a:p>
            <a:endParaRPr lang="tr-TR" sz="1900" b="1" dirty="0" smtClean="0">
              <a:solidFill>
                <a:schemeClr val="bg1"/>
              </a:solidFill>
            </a:endParaRPr>
          </a:p>
          <a:p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</a:t>
            </a:r>
            <a:r>
              <a:rPr lang="tr-TR" sz="1900" b="1" dirty="0" err="1" smtClean="0">
                <a:solidFill>
                  <a:schemeClr val="bg1"/>
                </a:solidFill>
              </a:rPr>
              <a:t>Studio</a:t>
            </a:r>
            <a:r>
              <a:rPr lang="tr-TR" sz="1900" b="1" dirty="0" smtClean="0">
                <a:solidFill>
                  <a:schemeClr val="bg1"/>
                </a:solidFill>
              </a:rPr>
              <a:t>,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uygulama geliştiricileri için tasarlanan oldukça geniş kapsamlı ve ücretsiz programdır. Program beraberinde bir çok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geliştirici aracıyla birlikte gelmektedir</a:t>
            </a:r>
            <a:r>
              <a:rPr lang="tr-TR" sz="1900" b="1" dirty="0" smtClean="0">
                <a:solidFill>
                  <a:schemeClr val="bg1"/>
                </a:solidFill>
              </a:rPr>
              <a:t>.</a:t>
            </a:r>
          </a:p>
          <a:p>
            <a:endParaRPr lang="tr-TR" sz="1900" b="1" dirty="0" smtClean="0">
              <a:solidFill>
                <a:schemeClr val="bg1"/>
              </a:solidFill>
            </a:endParaRPr>
          </a:p>
          <a:p>
            <a:r>
              <a:rPr lang="tr-TR" sz="1900" b="1" dirty="0" smtClean="0">
                <a:solidFill>
                  <a:schemeClr val="bg1"/>
                </a:solidFill>
              </a:rPr>
              <a:t>Karışık problemleri kolayca çözmenizi sağlayabilecek olan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</a:t>
            </a:r>
            <a:r>
              <a:rPr lang="tr-TR" sz="1900" b="1" dirty="0" err="1" smtClean="0">
                <a:solidFill>
                  <a:schemeClr val="bg1"/>
                </a:solidFill>
              </a:rPr>
              <a:t>Studio</a:t>
            </a:r>
            <a:r>
              <a:rPr lang="tr-TR" sz="1900" b="1" dirty="0" smtClean="0">
                <a:solidFill>
                  <a:schemeClr val="bg1"/>
                </a:solidFill>
              </a:rPr>
              <a:t> ile sadece uygulama geliştirme değil aynı zamanda </a:t>
            </a:r>
            <a:r>
              <a:rPr lang="tr-TR" sz="1900" b="1" dirty="0" err="1" smtClean="0">
                <a:solidFill>
                  <a:schemeClr val="bg1"/>
                </a:solidFill>
              </a:rPr>
              <a:t>varolan</a:t>
            </a:r>
            <a:r>
              <a:rPr lang="tr-TR" sz="1900" b="1" dirty="0" smtClean="0">
                <a:solidFill>
                  <a:schemeClr val="bg1"/>
                </a:solidFill>
              </a:rPr>
              <a:t> uygulamalardaki sorunları çözme </a:t>
            </a:r>
            <a:r>
              <a:rPr lang="tr-TR" sz="1900" b="1" dirty="0" err="1" smtClean="0">
                <a:solidFill>
                  <a:schemeClr val="bg1"/>
                </a:solidFill>
              </a:rPr>
              <a:t>işlemleride</a:t>
            </a:r>
            <a:r>
              <a:rPr lang="tr-TR" sz="1900" b="1" dirty="0" smtClean="0">
                <a:solidFill>
                  <a:schemeClr val="bg1"/>
                </a:solidFill>
              </a:rPr>
              <a:t> gerçekleştirebilirsiniz</a:t>
            </a:r>
            <a:r>
              <a:rPr lang="tr-TR" sz="1900" b="1" dirty="0" smtClean="0">
                <a:solidFill>
                  <a:schemeClr val="bg1"/>
                </a:solidFill>
              </a:rPr>
              <a:t>.</a:t>
            </a:r>
          </a:p>
          <a:p>
            <a:endParaRPr lang="tr-TR" sz="1900" b="1" dirty="0" smtClean="0">
              <a:solidFill>
                <a:schemeClr val="bg1"/>
              </a:solidFill>
            </a:endParaRPr>
          </a:p>
          <a:p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uygulamaları geliştiriyorsanız veya geliştirmek istiyorsanız </a:t>
            </a:r>
            <a:r>
              <a:rPr lang="tr-TR" sz="1900" b="1" dirty="0" err="1" smtClean="0">
                <a:solidFill>
                  <a:schemeClr val="bg1"/>
                </a:solidFill>
              </a:rPr>
              <a:t>Android</a:t>
            </a:r>
            <a:r>
              <a:rPr lang="tr-TR" sz="1900" b="1" dirty="0" smtClean="0">
                <a:solidFill>
                  <a:schemeClr val="bg1"/>
                </a:solidFill>
              </a:rPr>
              <a:t> </a:t>
            </a:r>
            <a:r>
              <a:rPr lang="tr-TR" sz="1900" b="1" dirty="0" err="1" smtClean="0">
                <a:solidFill>
                  <a:schemeClr val="bg1"/>
                </a:solidFill>
              </a:rPr>
              <a:t>Studio</a:t>
            </a:r>
            <a:r>
              <a:rPr lang="tr-TR" sz="1900" b="1" dirty="0" smtClean="0">
                <a:solidFill>
                  <a:schemeClr val="bg1"/>
                </a:solidFill>
              </a:rPr>
              <a:t> bu alanda en büyük yardımcılarınızdan biri olacaktır.</a:t>
            </a: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KOTLİN NEDİR ? TEMELLERİ NELERDİR ?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5114948"/>
          </a:xfrm>
        </p:spPr>
        <p:txBody>
          <a:bodyPr>
            <a:normAutofit lnSpcReduction="10000"/>
          </a:bodyPr>
          <a:lstStyle/>
          <a:p>
            <a:r>
              <a:rPr lang="tr-TR" sz="1700" b="1" dirty="0" err="1" smtClean="0">
                <a:solidFill>
                  <a:schemeClr val="bg1"/>
                </a:solidFill>
              </a:rPr>
              <a:t>Kotlin</a:t>
            </a:r>
            <a:r>
              <a:rPr lang="tr-TR" sz="1700" b="1" dirty="0" smtClean="0">
                <a:solidFill>
                  <a:schemeClr val="bg1"/>
                </a:solidFill>
              </a:rPr>
              <a:t>, </a:t>
            </a:r>
            <a:r>
              <a:rPr lang="tr-TR" sz="1700" b="1" dirty="0" smtClean="0">
                <a:solidFill>
                  <a:schemeClr val="bg1"/>
                </a:solidFill>
              </a:rPr>
              <a:t>2010 yılında </a:t>
            </a:r>
            <a:r>
              <a:rPr lang="tr-TR" sz="1700" b="1" dirty="0" err="1" smtClean="0">
                <a:solidFill>
                  <a:schemeClr val="bg1"/>
                </a:solidFill>
              </a:rPr>
              <a:t>JetBrains</a:t>
            </a:r>
            <a:r>
              <a:rPr lang="tr-TR" sz="1700" b="1" dirty="0" smtClean="0">
                <a:solidFill>
                  <a:schemeClr val="bg1"/>
                </a:solidFill>
              </a:rPr>
              <a:t> firması tarafından ortaya çıktı.</a:t>
            </a:r>
            <a:r>
              <a:rPr lang="tr-TR" sz="1700" b="1" dirty="0" err="1" smtClean="0">
                <a:solidFill>
                  <a:schemeClr val="bg1"/>
                </a:solidFill>
              </a:rPr>
              <a:t>Kotlin’in</a:t>
            </a:r>
            <a:r>
              <a:rPr lang="tr-TR" sz="1700" b="1" dirty="0" smtClean="0">
                <a:solidFill>
                  <a:schemeClr val="bg1"/>
                </a:solidFill>
              </a:rPr>
              <a:t> ilk geliştirmesini Rusya merkezli bir şirket olan </a:t>
            </a:r>
            <a:r>
              <a:rPr lang="tr-TR" sz="1700" b="1" dirty="0" err="1" smtClean="0">
                <a:solidFill>
                  <a:schemeClr val="bg1"/>
                </a:solidFill>
              </a:rPr>
              <a:t>JetBrains’in</a:t>
            </a:r>
            <a:r>
              <a:rPr lang="tr-TR" sz="1700" b="1" dirty="0" smtClean="0">
                <a:solidFill>
                  <a:schemeClr val="bg1"/>
                </a:solidFill>
              </a:rPr>
              <a:t> yazılımcıları tarafından </a:t>
            </a:r>
            <a:r>
              <a:rPr lang="tr-TR" sz="1700" b="1" dirty="0" smtClean="0">
                <a:solidFill>
                  <a:schemeClr val="bg1"/>
                </a:solidFill>
              </a:rPr>
              <a:t>yapılmıştır</a:t>
            </a:r>
          </a:p>
          <a:p>
            <a:r>
              <a:rPr lang="tr-TR" sz="1700" b="1" dirty="0" err="1" smtClean="0">
                <a:solidFill>
                  <a:schemeClr val="bg1"/>
                </a:solidFill>
              </a:rPr>
              <a:t>Kotlin</a:t>
            </a:r>
            <a:r>
              <a:rPr lang="tr-TR" sz="1700" b="1" dirty="0" smtClean="0">
                <a:solidFill>
                  <a:schemeClr val="bg1"/>
                </a:solidFill>
              </a:rPr>
              <a:t>, statik bir programlama dilidir.</a:t>
            </a:r>
          </a:p>
          <a:p>
            <a:r>
              <a:rPr lang="tr-TR" sz="1700" b="1" dirty="0" err="1" smtClean="0">
                <a:solidFill>
                  <a:schemeClr val="bg1"/>
                </a:solidFill>
              </a:rPr>
              <a:t>Kotlin</a:t>
            </a:r>
            <a:r>
              <a:rPr lang="tr-TR" sz="1700" b="1" dirty="0" smtClean="0">
                <a:solidFill>
                  <a:schemeClr val="bg1"/>
                </a:solidFill>
              </a:rPr>
              <a:t>, nesneye yönelimli (</a:t>
            </a:r>
            <a:r>
              <a:rPr lang="tr-TR" sz="1700" b="1" dirty="0" err="1" smtClean="0">
                <a:solidFill>
                  <a:schemeClr val="bg1"/>
                </a:solidFill>
              </a:rPr>
              <a:t>object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err="1" smtClean="0">
                <a:solidFill>
                  <a:schemeClr val="bg1"/>
                </a:solidFill>
              </a:rPr>
              <a:t>oriented</a:t>
            </a:r>
            <a:r>
              <a:rPr lang="tr-TR" sz="1700" b="1" dirty="0" smtClean="0">
                <a:solidFill>
                  <a:schemeClr val="bg1"/>
                </a:solidFill>
              </a:rPr>
              <a:t>) fonksiyonel bir dildir. Java, C# ve C++ gibi nesne yönelimli bir programlama dilidir.</a:t>
            </a:r>
          </a:p>
          <a:p>
            <a:r>
              <a:rPr lang="tr-TR" sz="1700" b="1" dirty="0" err="1" smtClean="0">
                <a:solidFill>
                  <a:schemeClr val="bg1"/>
                </a:solidFill>
              </a:rPr>
              <a:t>Kotlin</a:t>
            </a:r>
            <a:r>
              <a:rPr lang="tr-TR" sz="1700" b="1" dirty="0" smtClean="0">
                <a:solidFill>
                  <a:schemeClr val="bg1"/>
                </a:solidFill>
              </a:rPr>
              <a:t>, Java’ya oranla daha kısa ve daha özgün şekilde kodlama yapılmaktadır. Programcıları sevindiren ve kendine çeken en önemli özelliği sade ve kendine özgün </a:t>
            </a:r>
            <a:r>
              <a:rPr lang="tr-TR" sz="1700" b="1" dirty="0" smtClean="0">
                <a:solidFill>
                  <a:schemeClr val="bg1"/>
                </a:solidFill>
              </a:rPr>
              <a:t>olmasıdır.</a:t>
            </a:r>
          </a:p>
          <a:p>
            <a:pPr>
              <a:buNone/>
            </a:pPr>
            <a:endParaRPr lang="tr-TR" sz="17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tr-TR" sz="1700" b="1" dirty="0" err="1" smtClean="0">
                <a:solidFill>
                  <a:schemeClr val="bg1"/>
                </a:solidFill>
              </a:rPr>
              <a:t>Kotlin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smtClean="0">
                <a:solidFill>
                  <a:schemeClr val="bg1"/>
                </a:solidFill>
              </a:rPr>
              <a:t>temelleri şunlardır :</a:t>
            </a:r>
          </a:p>
          <a:p>
            <a:pPr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 </a:t>
            </a:r>
          </a:p>
          <a:p>
            <a:pPr lvl="0">
              <a:buFont typeface="Wingdings" pitchFamily="2" charset="2"/>
              <a:buChar char="v"/>
            </a:pPr>
            <a:r>
              <a:rPr lang="tr-TR" sz="1700" b="1" dirty="0" smtClean="0">
                <a:solidFill>
                  <a:schemeClr val="bg1"/>
                </a:solidFill>
              </a:rPr>
              <a:t>* Değişkenler </a:t>
            </a:r>
            <a:r>
              <a:rPr lang="tr-TR" sz="1700" b="1" dirty="0" smtClean="0">
                <a:solidFill>
                  <a:schemeClr val="bg1"/>
                </a:solidFill>
              </a:rPr>
              <a:t>(</a:t>
            </a:r>
            <a:r>
              <a:rPr lang="tr-TR" sz="1700" b="1" dirty="0" err="1" smtClean="0">
                <a:solidFill>
                  <a:schemeClr val="bg1"/>
                </a:solidFill>
              </a:rPr>
              <a:t>Variables</a:t>
            </a:r>
            <a:r>
              <a:rPr lang="tr-TR" sz="1700" b="1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* Sayılar </a:t>
            </a:r>
            <a:r>
              <a:rPr lang="tr-TR" sz="1700" b="1" dirty="0" smtClean="0">
                <a:solidFill>
                  <a:schemeClr val="bg1"/>
                </a:solidFill>
              </a:rPr>
              <a:t>(</a:t>
            </a:r>
            <a:r>
              <a:rPr lang="tr-TR" sz="1700" b="1" dirty="0" err="1" smtClean="0">
                <a:solidFill>
                  <a:schemeClr val="bg1"/>
                </a:solidFill>
              </a:rPr>
              <a:t>Numbers</a:t>
            </a:r>
            <a:r>
              <a:rPr lang="tr-TR" sz="1700" b="1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*Tip </a:t>
            </a:r>
            <a:r>
              <a:rPr lang="tr-TR" sz="1700" b="1" dirty="0" smtClean="0">
                <a:solidFill>
                  <a:schemeClr val="bg1"/>
                </a:solidFill>
              </a:rPr>
              <a:t>Dönüşümü (</a:t>
            </a:r>
            <a:r>
              <a:rPr lang="tr-TR" sz="1700" b="1" dirty="0" err="1" smtClean="0">
                <a:solidFill>
                  <a:schemeClr val="bg1"/>
                </a:solidFill>
              </a:rPr>
              <a:t>Type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err="1" smtClean="0">
                <a:solidFill>
                  <a:schemeClr val="bg1"/>
                </a:solidFill>
              </a:rPr>
              <a:t>Conversion</a:t>
            </a:r>
            <a:r>
              <a:rPr lang="tr-TR" sz="1700" b="1" dirty="0" smtClean="0">
                <a:solidFill>
                  <a:schemeClr val="bg1"/>
                </a:solidFill>
              </a:rPr>
              <a:t> | </a:t>
            </a:r>
            <a:r>
              <a:rPr lang="tr-TR" sz="1700" b="1" dirty="0" err="1" smtClean="0">
                <a:solidFill>
                  <a:schemeClr val="bg1"/>
                </a:solidFill>
              </a:rPr>
              <a:t>Type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err="1" smtClean="0">
                <a:solidFill>
                  <a:schemeClr val="bg1"/>
                </a:solidFill>
              </a:rPr>
              <a:t>Casting</a:t>
            </a:r>
            <a:r>
              <a:rPr lang="tr-TR" sz="1700" b="1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*Karakterler </a:t>
            </a:r>
            <a:r>
              <a:rPr lang="tr-TR" sz="1700" b="1" dirty="0" smtClean="0">
                <a:solidFill>
                  <a:schemeClr val="bg1"/>
                </a:solidFill>
              </a:rPr>
              <a:t>(</a:t>
            </a:r>
            <a:r>
              <a:rPr lang="tr-TR" sz="1700" b="1" dirty="0" err="1" smtClean="0">
                <a:solidFill>
                  <a:schemeClr val="bg1"/>
                </a:solidFill>
              </a:rPr>
              <a:t>Chars</a:t>
            </a:r>
            <a:r>
              <a:rPr lang="tr-TR" sz="1700" b="1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*</a:t>
            </a:r>
            <a:r>
              <a:rPr lang="tr-TR" sz="1700" b="1" dirty="0" err="1" smtClean="0">
                <a:solidFill>
                  <a:schemeClr val="bg1"/>
                </a:solidFill>
              </a:rPr>
              <a:t>Boolean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smtClean="0">
                <a:solidFill>
                  <a:schemeClr val="bg1"/>
                </a:solidFill>
              </a:rPr>
              <a:t>Değişkenler</a:t>
            </a:r>
          </a:p>
          <a:p>
            <a:pPr lvl="0">
              <a:buFont typeface="Arial" pitchFamily="34" charset="0"/>
              <a:buChar char="•"/>
            </a:pPr>
            <a:r>
              <a:rPr lang="tr-TR" sz="1700" b="1" dirty="0" smtClean="0">
                <a:solidFill>
                  <a:schemeClr val="bg1"/>
                </a:solidFill>
              </a:rPr>
              <a:t>*</a:t>
            </a:r>
            <a:r>
              <a:rPr lang="tr-TR" sz="1700" b="1" dirty="0" err="1" smtClean="0">
                <a:solidFill>
                  <a:schemeClr val="bg1"/>
                </a:solidFill>
              </a:rPr>
              <a:t>String</a:t>
            </a:r>
            <a:r>
              <a:rPr lang="tr-TR" sz="1700" b="1" dirty="0" smtClean="0">
                <a:solidFill>
                  <a:schemeClr val="bg1"/>
                </a:solidFill>
              </a:rPr>
              <a:t> </a:t>
            </a:r>
            <a:r>
              <a:rPr lang="tr-TR" sz="1700" b="1" dirty="0" smtClean="0">
                <a:solidFill>
                  <a:schemeClr val="bg1"/>
                </a:solidFill>
              </a:rPr>
              <a:t>İfadeler</a:t>
            </a: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OTEL UYGULAMASI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6" name="5 İçerik Yer Tutucusu" descr="uygula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2" y="1643050"/>
            <a:ext cx="2452440" cy="4525963"/>
          </a:xfrm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457200" y="1600201"/>
            <a:ext cx="5614998" cy="1400171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20624" marR="0" lvl="0" indent="-38404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Uygulamamızı ilk açtığımızda </a:t>
            </a:r>
            <a:r>
              <a:rPr kumimoji="0" lang="tr-TR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anasayfamız</a:t>
            </a:r>
            <a:r>
              <a:rPr kumimoji="0" lang="tr-TR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tr-TR" b="1" dirty="0" smtClean="0">
                <a:solidFill>
                  <a:schemeClr val="bg1"/>
                </a:solidFill>
              </a:rPr>
              <a:t>olan</a:t>
            </a: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otelin karşılama ekranı gelmektedir. Bu ekranda butona tıklayarak resepsiyon sayfasına geçebilmekteyiz.</a:t>
            </a:r>
            <a:endParaRPr kumimoji="0" lang="tr-T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9 Resim" descr="m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3000372"/>
            <a:ext cx="5786478" cy="3143272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RESEPSİYON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5" name="4 İçerik Yer Tutucusu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446" y="1643050"/>
            <a:ext cx="2127098" cy="4525963"/>
          </a:xfrm>
        </p:spPr>
      </p:pic>
      <p:sp>
        <p:nvSpPr>
          <p:cNvPr id="6" name="5 Metin kutusu"/>
          <p:cNvSpPr txBox="1"/>
          <p:nvPr/>
        </p:nvSpPr>
        <p:spPr>
          <a:xfrm>
            <a:off x="571472" y="1643050"/>
            <a:ext cx="50006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Resepsiyon sayfamıza giriş yaptıktan sonra dört adet butonumuz bulunmaktadır . Bu butonlardan ulaşabileceğimiz yerler :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* ODALAR</a:t>
            </a:r>
          </a:p>
          <a:p>
            <a:r>
              <a:rPr lang="tr-TR" sz="2400" b="1" dirty="0" smtClean="0">
                <a:solidFill>
                  <a:schemeClr val="bg1"/>
                </a:solidFill>
              </a:rPr>
              <a:t>* HAKKIMIZDA</a:t>
            </a:r>
          </a:p>
          <a:p>
            <a:r>
              <a:rPr lang="tr-TR" sz="2400" b="1" dirty="0" smtClean="0">
                <a:solidFill>
                  <a:schemeClr val="bg1"/>
                </a:solidFill>
              </a:rPr>
              <a:t>* HİZMETLER</a:t>
            </a:r>
          </a:p>
          <a:p>
            <a:r>
              <a:rPr lang="tr-TR" sz="2400" b="1" dirty="0" smtClean="0">
                <a:solidFill>
                  <a:schemeClr val="bg1"/>
                </a:solidFill>
              </a:rPr>
              <a:t>* İLETİŞİM</a:t>
            </a:r>
            <a:endParaRPr lang="tr-T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ODALAR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4" name="3 İçerik Yer Tutucusu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198" y="1571612"/>
            <a:ext cx="2120084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642910" y="1571612"/>
            <a:ext cx="42148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Odalar butonuna tıkladıktan sonra karşımıza otelimizdeki odalar hakkında bilgi ve odalarımızda nelerin bulunduğu hakkında bilgi vermektedir.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Arka plan için </a:t>
            </a:r>
            <a:r>
              <a:rPr lang="tr-TR" sz="2400" b="1" dirty="0" err="1" smtClean="0">
                <a:solidFill>
                  <a:schemeClr val="bg1"/>
                </a:solidFill>
              </a:rPr>
              <a:t>drawable</a:t>
            </a:r>
            <a:r>
              <a:rPr lang="tr-TR" sz="2400" b="1" dirty="0" smtClean="0">
                <a:solidFill>
                  <a:schemeClr val="bg1"/>
                </a:solidFill>
              </a:rPr>
              <a:t> dosyasına eklediğim resmi kullandım . Açıklamalar için </a:t>
            </a:r>
            <a:r>
              <a:rPr lang="tr-TR" sz="2400" b="1" dirty="0" err="1" smtClean="0">
                <a:solidFill>
                  <a:schemeClr val="bg1"/>
                </a:solidFill>
              </a:rPr>
              <a:t>textview</a:t>
            </a:r>
            <a:r>
              <a:rPr lang="tr-TR" sz="2400" b="1" dirty="0" smtClean="0">
                <a:solidFill>
                  <a:schemeClr val="bg1"/>
                </a:solidFill>
              </a:rPr>
              <a:t> ve </a:t>
            </a:r>
            <a:r>
              <a:rPr lang="tr-TR" sz="2400" b="1" dirty="0" err="1" smtClean="0">
                <a:solidFill>
                  <a:schemeClr val="bg1"/>
                </a:solidFill>
              </a:rPr>
              <a:t>button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kullandım.</a:t>
            </a:r>
          </a:p>
          <a:p>
            <a:endParaRPr lang="tr-TR" sz="2000" b="1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ODA BİLGİLERİ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198" y="1571612"/>
            <a:ext cx="2116983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500034" y="1857364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428596" y="2071678"/>
            <a:ext cx="5429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Odalarımızın görselleri butonuna tıklayarak </a:t>
            </a:r>
            <a:r>
              <a:rPr lang="tr-TR" sz="2400" b="1" dirty="0" smtClean="0">
                <a:solidFill>
                  <a:schemeClr val="bg1"/>
                </a:solidFill>
              </a:rPr>
              <a:t>otelde bulunan odalara , resimlerine </a:t>
            </a:r>
            <a:r>
              <a:rPr lang="tr-TR" sz="2400" b="1" dirty="0" smtClean="0">
                <a:solidFill>
                  <a:schemeClr val="bg1"/>
                </a:solidFill>
              </a:rPr>
              <a:t>ve günlük fiyatları hakkında </a:t>
            </a:r>
            <a:r>
              <a:rPr lang="tr-TR" sz="2400" b="1" dirty="0" smtClean="0">
                <a:solidFill>
                  <a:schemeClr val="bg1"/>
                </a:solidFill>
              </a:rPr>
              <a:t>bilgilerine ulaşabilmektedir</a:t>
            </a:r>
            <a:r>
              <a:rPr lang="tr-TR" b="1" dirty="0" smtClean="0">
                <a:solidFill>
                  <a:schemeClr val="bg1"/>
                </a:solidFill>
              </a:rPr>
              <a:t>.</a:t>
            </a:r>
          </a:p>
          <a:p>
            <a:endParaRPr lang="tr-TR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Odalar hakkında ekran bilgileri görmek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linearlayout</a:t>
            </a:r>
            <a:r>
              <a:rPr lang="tr-TR" sz="2400" b="1" dirty="0" smtClean="0">
                <a:solidFill>
                  <a:schemeClr val="bg1"/>
                </a:solidFill>
              </a:rPr>
              <a:t> komutu , görsellik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komutu kullandım</a:t>
            </a:r>
          </a:p>
          <a:p>
            <a:endParaRPr lang="tr-TR" b="1" dirty="0" smtClean="0">
              <a:solidFill>
                <a:schemeClr val="bg1"/>
              </a:solidFill>
            </a:endParaRPr>
          </a:p>
          <a:p>
            <a:endParaRPr lang="tr-TR" b="1" dirty="0" smtClean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HAKKIMIZDA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322" y="1500174"/>
            <a:ext cx="2102654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785786" y="2071678"/>
            <a:ext cx="4714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Hakkımızda butonuna tıklayarak otelimizin konum özelliklerini , otelin faaliyetlerine , avantajlarına ve oteldeki organizasyonlar hakkında bilgi vermektedir.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Arka planda ise otelin avantajlarından örnek olarak manzara resmi ekledim.</a:t>
            </a:r>
            <a:endParaRPr lang="tr-T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HİZMETLER SAYFASI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4" name="3 İçerik Yer Tutucusu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950" y="1643050"/>
            <a:ext cx="2134492" cy="4525963"/>
          </a:xfrm>
        </p:spPr>
      </p:pic>
      <p:sp>
        <p:nvSpPr>
          <p:cNvPr id="5" name="4 Metin kutusu"/>
          <p:cNvSpPr txBox="1"/>
          <p:nvPr/>
        </p:nvSpPr>
        <p:spPr>
          <a:xfrm>
            <a:off x="571472" y="2143116"/>
            <a:ext cx="43577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chemeClr val="bg1"/>
                </a:solidFill>
              </a:rPr>
              <a:t>Hizmetler butonuna tıkladığımızda karşımıza :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* Restoran- Bar</a:t>
            </a:r>
          </a:p>
          <a:p>
            <a:r>
              <a:rPr lang="tr-TR" sz="2400" b="1" dirty="0" smtClean="0">
                <a:solidFill>
                  <a:schemeClr val="bg1"/>
                </a:solidFill>
              </a:rPr>
              <a:t>* </a:t>
            </a:r>
            <a:r>
              <a:rPr lang="tr-TR" sz="2400" b="1" dirty="0" err="1" smtClean="0">
                <a:solidFill>
                  <a:schemeClr val="bg1"/>
                </a:solidFill>
              </a:rPr>
              <a:t>Spa</a:t>
            </a:r>
            <a:r>
              <a:rPr lang="tr-TR" sz="2400" b="1" dirty="0" smtClean="0">
                <a:solidFill>
                  <a:schemeClr val="bg1"/>
                </a:solidFill>
              </a:rPr>
              <a:t>- </a:t>
            </a:r>
            <a:r>
              <a:rPr lang="tr-TR" sz="2400" b="1" dirty="0" err="1" smtClean="0">
                <a:solidFill>
                  <a:schemeClr val="bg1"/>
                </a:solidFill>
              </a:rPr>
              <a:t>Welness</a:t>
            </a:r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* Havuz</a:t>
            </a:r>
          </a:p>
          <a:p>
            <a:r>
              <a:rPr lang="tr-TR" sz="2400" b="1" dirty="0" smtClean="0">
                <a:solidFill>
                  <a:schemeClr val="bg1"/>
                </a:solidFill>
              </a:rPr>
              <a:t>* </a:t>
            </a:r>
            <a:r>
              <a:rPr lang="tr-TR" sz="2400" b="1" dirty="0" err="1" smtClean="0">
                <a:solidFill>
                  <a:schemeClr val="bg1"/>
                </a:solidFill>
              </a:rPr>
              <a:t>Fıtness</a:t>
            </a:r>
            <a:r>
              <a:rPr lang="tr-TR" sz="2400" b="1" dirty="0" smtClean="0">
                <a:solidFill>
                  <a:schemeClr val="bg1"/>
                </a:solidFill>
              </a:rPr>
              <a:t> çıkmaktadır.</a:t>
            </a:r>
          </a:p>
          <a:p>
            <a:endParaRPr lang="tr-TR" sz="2400" b="1" dirty="0" smtClean="0">
              <a:solidFill>
                <a:schemeClr val="bg1"/>
              </a:solidFill>
            </a:endParaRPr>
          </a:p>
          <a:p>
            <a:r>
              <a:rPr lang="tr-TR" sz="2400" b="1" dirty="0" smtClean="0">
                <a:solidFill>
                  <a:schemeClr val="bg1"/>
                </a:solidFill>
              </a:rPr>
              <a:t>Arka plan için </a:t>
            </a:r>
            <a:r>
              <a:rPr lang="tr-TR" sz="2400" b="1" dirty="0" err="1" smtClean="0">
                <a:solidFill>
                  <a:schemeClr val="bg1"/>
                </a:solidFill>
              </a:rPr>
              <a:t>imageview</a:t>
            </a:r>
            <a:r>
              <a:rPr lang="tr-TR" sz="2400" b="1" dirty="0" smtClean="0">
                <a:solidFill>
                  <a:schemeClr val="bg1"/>
                </a:solidFill>
              </a:rPr>
              <a:t> , başlık için </a:t>
            </a:r>
            <a:r>
              <a:rPr lang="tr-TR" sz="2400" b="1" dirty="0" err="1" smtClean="0">
                <a:solidFill>
                  <a:schemeClr val="bg1"/>
                </a:solidFill>
              </a:rPr>
              <a:t>textview</a:t>
            </a:r>
            <a:r>
              <a:rPr lang="tr-TR" sz="2400" b="1" dirty="0" smtClean="0">
                <a:solidFill>
                  <a:schemeClr val="bg1"/>
                </a:solidFill>
              </a:rPr>
              <a:t> ve </a:t>
            </a:r>
            <a:r>
              <a:rPr lang="tr-TR" sz="2400" b="1" dirty="0" err="1" smtClean="0">
                <a:solidFill>
                  <a:schemeClr val="bg1"/>
                </a:solidFill>
              </a:rPr>
              <a:t>button</a:t>
            </a:r>
            <a:r>
              <a:rPr lang="tr-TR" sz="2400" b="1" dirty="0" smtClean="0">
                <a:solidFill>
                  <a:schemeClr val="bg1"/>
                </a:solidFill>
              </a:rPr>
              <a:t> komutları kullandım.</a:t>
            </a:r>
          </a:p>
          <a:p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knik">
  <a:themeElements>
    <a:clrScheme name="Özel 2">
      <a:dk1>
        <a:sysClr val="windowText" lastClr="000000"/>
      </a:dk1>
      <a:lt1>
        <a:sysClr val="window" lastClr="FFFFFF"/>
      </a:lt1>
      <a:dk2>
        <a:srgbClr val="00B050"/>
      </a:dk2>
      <a:lt2>
        <a:srgbClr val="DBF5F9"/>
      </a:lt2>
      <a:accent1>
        <a:srgbClr val="00B050"/>
      </a:accent1>
      <a:accent2>
        <a:srgbClr val="00B05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Teknik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knik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127</TotalTime>
  <Words>550</Words>
  <PresentationFormat>Ekran Gösterisi (4:3)</PresentationFormat>
  <Paragraphs>88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Teknik</vt:lpstr>
      <vt:lpstr>Slayt 1</vt:lpstr>
      <vt:lpstr>ANDROİD STUDİO NEDİR ?</vt:lpstr>
      <vt:lpstr>KOTLİN NEDİR ? TEMELLERİ NELERDİR ?</vt:lpstr>
      <vt:lpstr>OTEL UYGULAMASI</vt:lpstr>
      <vt:lpstr>RESEPSİYON SAYFASI</vt:lpstr>
      <vt:lpstr>ODALAR </vt:lpstr>
      <vt:lpstr>ODA BİLGİLERİ</vt:lpstr>
      <vt:lpstr>HAKKIMIZDA SAYFASI</vt:lpstr>
      <vt:lpstr>HİZMETLER SAYFASI</vt:lpstr>
      <vt:lpstr>RESTORAN – BAR SAYFASI </vt:lpstr>
      <vt:lpstr>SPA – WELNESS  SAYFASI</vt:lpstr>
      <vt:lpstr>HAVUZ SAYFASI</vt:lpstr>
      <vt:lpstr>FITNESS SAYFASI</vt:lpstr>
      <vt:lpstr>İLETİŞİM SAYFASI</vt:lpstr>
      <vt:lpstr>UYGULAMADAKİ DOSYALARIM</vt:lpstr>
      <vt:lpstr>KAYNAKÇA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Yunus</dc:creator>
  <cp:lastModifiedBy>Yunus Emre Çelebi</cp:lastModifiedBy>
  <cp:revision>16</cp:revision>
  <dcterms:created xsi:type="dcterms:W3CDTF">2020-05-03T15:04:09Z</dcterms:created>
  <dcterms:modified xsi:type="dcterms:W3CDTF">2020-05-05T03:27:49Z</dcterms:modified>
</cp:coreProperties>
</file>